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2" r:id="rId6"/>
    <p:sldId id="260" r:id="rId7"/>
    <p:sldId id="268" r:id="rId8"/>
    <p:sldId id="266" r:id="rId9"/>
    <p:sldId id="267" r:id="rId10"/>
    <p:sldId id="265" r:id="rId11"/>
    <p:sldId id="269" r:id="rId12"/>
    <p:sldId id="270" r:id="rId13"/>
    <p:sldId id="271" r:id="rId14"/>
    <p:sldId id="264"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oboto Slab" panose="020B0604020202020204"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95959"/>
    <a:srgbClr val="9900CC"/>
    <a:srgbClr val="9900FF"/>
    <a:srgbClr val="9933FF"/>
    <a:srgbClr val="990099"/>
    <a:srgbClr val="F5F5F5"/>
    <a:srgbClr val="000000"/>
    <a:srgbClr val="CC3399"/>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4434" autoAdjust="0"/>
  </p:normalViewPr>
  <p:slideViewPr>
    <p:cSldViewPr snapToGrid="0">
      <p:cViewPr varScale="1">
        <p:scale>
          <a:sx n="77" d="100"/>
          <a:sy n="77" d="100"/>
        </p:scale>
        <p:origin x="91" y="202"/>
      </p:cViewPr>
      <p:guideLst/>
    </p:cSldViewPr>
  </p:slideViewPr>
  <p:notesTextViewPr>
    <p:cViewPr>
      <p:scale>
        <a:sx n="1" d="1"/>
        <a:sy n="1" d="1"/>
      </p:scale>
      <p:origin x="0" y="0"/>
    </p:cViewPr>
  </p:notesTextViewPr>
  <p:sorterViewPr>
    <p:cViewPr>
      <p:scale>
        <a:sx n="100" d="100"/>
        <a:sy n="100"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D2E242-B7F5-4277-9532-6AA387F32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4D1595-47FD-49D6-A503-29861B23A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5A0919-861D-4B8C-BB1B-92D7E99C3265}" type="datetimeFigureOut">
              <a:rPr lang="en-IN" smtClean="0"/>
              <a:t>12-07-2021</a:t>
            </a:fld>
            <a:endParaRPr lang="en-IN"/>
          </a:p>
        </p:txBody>
      </p:sp>
      <p:sp>
        <p:nvSpPr>
          <p:cNvPr id="4" name="Footer Placeholder 3">
            <a:extLst>
              <a:ext uri="{FF2B5EF4-FFF2-40B4-BE49-F238E27FC236}">
                <a16:creationId xmlns:a16="http://schemas.microsoft.com/office/drawing/2014/main" id="{D42921C8-B512-49EC-94F2-C834ABBB0D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29A0C8D-F3FA-4E1F-8AF9-796806C352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2C7A2-426F-401F-A7A8-F039D19DAC95}" type="slidenum">
              <a:rPr lang="en-IN" smtClean="0"/>
              <a:t>‹#›</a:t>
            </a:fld>
            <a:endParaRPr lang="en-IN"/>
          </a:p>
        </p:txBody>
      </p:sp>
    </p:spTree>
    <p:extLst>
      <p:ext uri="{BB962C8B-B14F-4D97-AF65-F5344CB8AC3E}">
        <p14:creationId xmlns:p14="http://schemas.microsoft.com/office/powerpoint/2010/main" val="1223969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04D3E-AB25-4865-88B1-E5CEDFA4F726}" type="datetimeFigureOut">
              <a:rPr lang="en-IN" smtClean="0"/>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B107A-A654-4768-8807-756F0176A7E3}" type="slidenum">
              <a:rPr lang="en-IN" smtClean="0"/>
              <a:t>‹#›</a:t>
            </a:fld>
            <a:endParaRPr lang="en-IN"/>
          </a:p>
        </p:txBody>
      </p:sp>
    </p:spTree>
    <p:extLst>
      <p:ext uri="{BB962C8B-B14F-4D97-AF65-F5344CB8AC3E}">
        <p14:creationId xmlns:p14="http://schemas.microsoft.com/office/powerpoint/2010/main" val="18193411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userDrawn="1"/>
        </p:nvGrpSpPr>
        <p:grpSpPr>
          <a:xfrm>
            <a:off x="285437" y="265677"/>
            <a:ext cx="11621126" cy="6326646"/>
            <a:chOff x="254476" y="265679"/>
            <a:chExt cx="11621126" cy="6326646"/>
          </a:xfrm>
        </p:grpSpPr>
        <p:sp>
          <p:nvSpPr>
            <p:cNvPr id="8" name="Flowchart: Manual Input 5"/>
            <p:cNvSpPr/>
            <p:nvPr userDrawn="1"/>
          </p:nvSpPr>
          <p:spPr>
            <a:xfrm rot="16200000" flipV="1">
              <a:off x="799317" y="-279162"/>
              <a:ext cx="6326646" cy="74163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494"/>
                  </a:moveTo>
                  <a:lnTo>
                    <a:pt x="10000" y="0"/>
                  </a:lnTo>
                  <a:lnTo>
                    <a:pt x="10000" y="10000"/>
                  </a:lnTo>
                  <a:lnTo>
                    <a:pt x="0" y="10000"/>
                  </a:lnTo>
                  <a:lnTo>
                    <a:pt x="0" y="3494"/>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Manual Input 5"/>
            <p:cNvSpPr/>
            <p:nvPr userDrawn="1"/>
          </p:nvSpPr>
          <p:spPr>
            <a:xfrm rot="16200000" flipH="1">
              <a:off x="5594106" y="302528"/>
              <a:ext cx="5550769" cy="70122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49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494 h 10000"/>
                <a:gd name="connsiteX0" fmla="*/ 15 w 10015"/>
                <a:gd name="connsiteY0" fmla="*/ 3494 h 10469"/>
                <a:gd name="connsiteX1" fmla="*/ 10015 w 10015"/>
                <a:gd name="connsiteY1" fmla="*/ 0 h 10469"/>
                <a:gd name="connsiteX2" fmla="*/ 10015 w 10015"/>
                <a:gd name="connsiteY2" fmla="*/ 10000 h 10469"/>
                <a:gd name="connsiteX3" fmla="*/ 0 w 10015"/>
                <a:gd name="connsiteY3" fmla="*/ 10469 h 10469"/>
                <a:gd name="connsiteX4" fmla="*/ 15 w 10015"/>
                <a:gd name="connsiteY4" fmla="*/ 3494 h 10469"/>
                <a:gd name="connsiteX0" fmla="*/ 15 w 10015"/>
                <a:gd name="connsiteY0" fmla="*/ 3494 h 10494"/>
                <a:gd name="connsiteX1" fmla="*/ 10015 w 10015"/>
                <a:gd name="connsiteY1" fmla="*/ 0 h 10494"/>
                <a:gd name="connsiteX2" fmla="*/ 9984 w 10015"/>
                <a:gd name="connsiteY2" fmla="*/ 10494 h 10494"/>
                <a:gd name="connsiteX3" fmla="*/ 0 w 10015"/>
                <a:gd name="connsiteY3" fmla="*/ 10469 h 10494"/>
                <a:gd name="connsiteX4" fmla="*/ 15 w 10015"/>
                <a:gd name="connsiteY4" fmla="*/ 3494 h 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494">
                  <a:moveTo>
                    <a:pt x="15" y="3494"/>
                  </a:moveTo>
                  <a:lnTo>
                    <a:pt x="10015" y="0"/>
                  </a:lnTo>
                  <a:cubicBezTo>
                    <a:pt x="10005" y="3498"/>
                    <a:pt x="9994" y="6996"/>
                    <a:pt x="9984" y="10494"/>
                  </a:cubicBezTo>
                  <a:lnTo>
                    <a:pt x="0" y="10469"/>
                  </a:lnTo>
                  <a:lnTo>
                    <a:pt x="15" y="3494"/>
                  </a:lnTo>
                  <a:close/>
                </a:path>
              </a:pathLst>
            </a:custGeom>
            <a:solidFill>
              <a:schemeClr val="tx1">
                <a:lumMod val="65000"/>
                <a:lumOff val="3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p:cNvSpPr>
            <a:spLocks noGrp="1"/>
          </p:cNvSpPr>
          <p:nvPr>
            <p:ph type="ctrTitle"/>
          </p:nvPr>
        </p:nvSpPr>
        <p:spPr>
          <a:xfrm>
            <a:off x="228600" y="1984375"/>
            <a:ext cx="5905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28600" y="4564063"/>
            <a:ext cx="5905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83" b="37125"/>
          <a:stretch/>
        </p:blipFill>
        <p:spPr>
          <a:xfrm>
            <a:off x="254475" y="3208830"/>
            <a:ext cx="6915786" cy="337519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39" y="379813"/>
            <a:ext cx="2760542" cy="1110320"/>
          </a:xfrm>
          <a:prstGeom prst="rect">
            <a:avLst/>
          </a:prstGeom>
        </p:spPr>
      </p:pic>
    </p:spTree>
    <p:extLst>
      <p:ext uri="{BB962C8B-B14F-4D97-AF65-F5344CB8AC3E}">
        <p14:creationId xmlns:p14="http://schemas.microsoft.com/office/powerpoint/2010/main" val="72270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37123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423255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220555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4062721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REVA Acadmey for Corporate Excellence (RACE)</a:t>
            </a:r>
          </a:p>
        </p:txBody>
      </p:sp>
      <p:pic>
        <p:nvPicPr>
          <p:cNvPr id="7" name="Picture 6"/>
          <p:cNvPicPr>
            <a:picLocks noChangeAspect="1"/>
          </p:cNvPicPr>
          <p:nvPr userDrawn="1"/>
        </p:nvPicPr>
        <p:blipFill>
          <a:blip r:embed="rId2"/>
          <a:stretch>
            <a:fillRect/>
          </a:stretch>
        </p:blipFill>
        <p:spPr>
          <a:xfrm>
            <a:off x="9191579" y="92974"/>
            <a:ext cx="2926334" cy="780356"/>
          </a:xfrm>
          <a:prstGeom prst="rect">
            <a:avLst/>
          </a:prstGeom>
        </p:spPr>
      </p:pic>
    </p:spTree>
    <p:extLst>
      <p:ext uri="{BB962C8B-B14F-4D97-AF65-F5344CB8AC3E}">
        <p14:creationId xmlns:p14="http://schemas.microsoft.com/office/powerpoint/2010/main" val="820423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Rectangle 5"/>
          <p:cNvSpPr/>
          <p:nvPr userDrawn="1"/>
        </p:nvSpPr>
        <p:spPr>
          <a:xfrm>
            <a:off x="123825" y="138112"/>
            <a:ext cx="11944351" cy="658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1" name="Straight Connector 10"/>
          <p:cNvCxnSpPr/>
          <p:nvPr userDrawn="1"/>
        </p:nvCxnSpPr>
        <p:spPr>
          <a:xfrm>
            <a:off x="403412" y="1049867"/>
            <a:ext cx="113652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Tree>
    <p:extLst>
      <p:ext uri="{BB962C8B-B14F-4D97-AF65-F5344CB8AC3E}">
        <p14:creationId xmlns:p14="http://schemas.microsoft.com/office/powerpoint/2010/main" val="341721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639" y="379813"/>
            <a:ext cx="2444161" cy="983068"/>
          </a:xfrm>
          <a:prstGeom prst="rect">
            <a:avLst/>
          </a:prstGeom>
        </p:spPr>
      </p:pic>
      <p:cxnSp>
        <p:nvCxnSpPr>
          <p:cNvPr id="11" name="Straight Connector 10"/>
          <p:cNvCxnSpPr/>
          <p:nvPr userDrawn="1"/>
        </p:nvCxnSpPr>
        <p:spPr>
          <a:xfrm>
            <a:off x="3090333" y="1049867"/>
            <a:ext cx="86783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3386667" y="379812"/>
            <a:ext cx="8382000" cy="670055"/>
          </a:xfrm>
        </p:spPr>
        <p:txBody>
          <a:bodyPr>
            <a:normAutofit/>
          </a:bodyPr>
          <a:lstStyle>
            <a:lvl1pPr algn="r">
              <a:defRPr sz="3600"/>
            </a:lvl1pPr>
          </a:lstStyle>
          <a:p>
            <a:r>
              <a:rPr lang="en-US" dirty="0"/>
              <a:t>Click to edit Master title style</a:t>
            </a:r>
          </a:p>
        </p:txBody>
      </p:sp>
      <p:sp>
        <p:nvSpPr>
          <p:cNvPr id="6" name="Rectangle 5"/>
          <p:cNvSpPr/>
          <p:nvPr userDrawn="1"/>
        </p:nvSpPr>
        <p:spPr>
          <a:xfrm>
            <a:off x="254475" y="6502400"/>
            <a:ext cx="11683050" cy="7043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321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359785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Tree>
    <p:extLst>
      <p:ext uri="{BB962C8B-B14F-4D97-AF65-F5344CB8AC3E}">
        <p14:creationId xmlns:p14="http://schemas.microsoft.com/office/powerpoint/2010/main" val="202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Rectangle 1"/>
          <p:cNvSpPr/>
          <p:nvPr userDrawn="1"/>
        </p:nvSpPr>
        <p:spPr>
          <a:xfrm>
            <a:off x="254475" y="262783"/>
            <a:ext cx="2686688" cy="63324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9803"/>
          <a:stretch/>
        </p:blipFill>
        <p:spPr>
          <a:xfrm>
            <a:off x="245097" y="1534163"/>
            <a:ext cx="2393627" cy="4768501"/>
          </a:xfrm>
          <a:prstGeom prst="rect">
            <a:avLst/>
          </a:prstGeom>
        </p:spPr>
      </p:pic>
    </p:spTree>
    <p:extLst>
      <p:ext uri="{BB962C8B-B14F-4D97-AF65-F5344CB8AC3E}">
        <p14:creationId xmlns:p14="http://schemas.microsoft.com/office/powerpoint/2010/main" val="145424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REVA Acadmey for Corporate Excellence (RACE)</a:t>
            </a:r>
          </a:p>
        </p:txBody>
      </p:sp>
      <p:sp>
        <p:nvSpPr>
          <p:cNvPr id="6" name="Slide Number Placeholder 5"/>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0604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REVA Acadmey for Corporate Excellence (RACE)</a:t>
            </a:r>
          </a:p>
        </p:txBody>
      </p:sp>
      <p:sp>
        <p:nvSpPr>
          <p:cNvPr id="7" name="Slide Number Placeholder 6"/>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18945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REVA Acadmey for Corporate Excellence (RACE)</a:t>
            </a:r>
          </a:p>
        </p:txBody>
      </p:sp>
      <p:sp>
        <p:nvSpPr>
          <p:cNvPr id="9" name="Slide Number Placeholder 8"/>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136529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REVA Acadmey for Corporate Excellence (RACE)</a:t>
            </a:r>
          </a:p>
        </p:txBody>
      </p:sp>
      <p:sp>
        <p:nvSpPr>
          <p:cNvPr id="5" name="Slide Number Placeholder 4"/>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313722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REVA Acadmey for Corporate Excellence (RACE)</a:t>
            </a:r>
          </a:p>
        </p:txBody>
      </p:sp>
      <p:sp>
        <p:nvSpPr>
          <p:cNvPr id="4" name="Slide Number Placeholder 3"/>
          <p:cNvSpPr>
            <a:spLocks noGrp="1"/>
          </p:cNvSpPr>
          <p:nvPr>
            <p:ph type="sldNum" sz="quarter" idx="12"/>
          </p:nvPr>
        </p:nvSpPr>
        <p:spPr/>
        <p:txBody>
          <a:bodyPr/>
          <a:lstStyle/>
          <a:p>
            <a:fld id="{90B49BB6-5787-495D-AC20-623BD900045B}" type="slidenum">
              <a:rPr lang="en-US" smtClean="0"/>
              <a:t>‹#›</a:t>
            </a:fld>
            <a:endParaRPr lang="en-US"/>
          </a:p>
        </p:txBody>
      </p:sp>
    </p:spTree>
    <p:extLst>
      <p:ext uri="{BB962C8B-B14F-4D97-AF65-F5344CB8AC3E}">
        <p14:creationId xmlns:p14="http://schemas.microsoft.com/office/powerpoint/2010/main" val="240646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838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REVA Acadmey for Corporate Excellence (RACE)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3BC5-34EF-44B2-83AC-D5533E46F0A6}" type="slidenum">
              <a:rPr lang="en-US" smtClean="0"/>
              <a:t>‹#›</a:t>
            </a:fld>
            <a:endParaRPr lang="en-US" dirty="0"/>
          </a:p>
        </p:txBody>
      </p:sp>
    </p:spTree>
    <p:extLst>
      <p:ext uri="{BB962C8B-B14F-4D97-AF65-F5344CB8AC3E}">
        <p14:creationId xmlns:p14="http://schemas.microsoft.com/office/powerpoint/2010/main" val="141041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8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84" r:id="rId14"/>
    <p:sldLayoutId id="2147483685"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eeexplore.ieee.org/abstract/document/8255338/" TargetMode="External"/><Relationship Id="rId3" Type="http://schemas.openxmlformats.org/officeDocument/2006/relationships/hyperlink" Target="https://scholar.google.com/citations?user=DJ0x56YAAAAJ&amp;hl=en&amp;oi=sra" TargetMode="External"/><Relationship Id="rId7" Type="http://schemas.openxmlformats.org/officeDocument/2006/relationships/hyperlink" Target="https://scholar.google.com/citations?user=BIg9iIIAAAAJ&amp;hl=en&amp;oi=sra" TargetMode="External"/><Relationship Id="rId2" Type="http://schemas.openxmlformats.org/officeDocument/2006/relationships/hyperlink" Target="https://ieeexplore.ieee.org/abstract/document/8760478/" TargetMode="External"/><Relationship Id="rId1" Type="http://schemas.openxmlformats.org/officeDocument/2006/relationships/slideLayout" Target="../slideLayouts/slideLayout2.xml"/><Relationship Id="rId6" Type="http://schemas.openxmlformats.org/officeDocument/2006/relationships/hyperlink" Target="https://www.researchgate.net/profile/Yogita_Dubey2/publication/335927439_Baby_Monitoring_System_using_Image_Processing_and_IoT/links/5dc69e684585151435f80255/Baby-Monitoring-System-using-Image-Processing-and-IoT.pdf" TargetMode="External"/><Relationship Id="rId11" Type="http://schemas.openxmlformats.org/officeDocument/2006/relationships/hyperlink" Target="sustainability-12-02513.pdf" TargetMode="External"/><Relationship Id="rId5" Type="http://schemas.openxmlformats.org/officeDocument/2006/relationships/hyperlink" Target="https://scholar.google.com/citations?user=8GV1bJEAAAAJ&amp;hl=en&amp;oi=sra" TargetMode="External"/><Relationship Id="rId10" Type="http://schemas.openxmlformats.org/officeDocument/2006/relationships/hyperlink" Target="https://scholar.google.com/citations?user=WKXyEJgAAAAJ&amp;hl=en&amp;oi=sra" TargetMode="External"/><Relationship Id="rId4" Type="http://schemas.openxmlformats.org/officeDocument/2006/relationships/hyperlink" Target="https://core.ac.uk/download/pdf/25557992.pdf" TargetMode="External"/><Relationship Id="rId9" Type="http://schemas.openxmlformats.org/officeDocument/2006/relationships/hyperlink" Target="https://scholar.google.com/citations?user=EZRsoFQAAAAJ&amp;hl=en&amp;oi=sr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yimagesearch.com/2016/04/04/measuring-distance-between-objects-in-an-image-with-opencv/"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4321-99AE-4383-B12A-B073FFD1C444}"/>
              </a:ext>
            </a:extLst>
          </p:cNvPr>
          <p:cNvSpPr>
            <a:spLocks noGrp="1"/>
          </p:cNvSpPr>
          <p:nvPr>
            <p:ph type="ctrTitle"/>
          </p:nvPr>
        </p:nvSpPr>
        <p:spPr>
          <a:xfrm>
            <a:off x="228600" y="1409340"/>
            <a:ext cx="5905500" cy="2387600"/>
          </a:xfrm>
        </p:spPr>
        <p:txBody>
          <a:bodyPr>
            <a:normAutofit/>
          </a:bodyPr>
          <a:lstStyle/>
          <a:p>
            <a:pPr algn="l"/>
            <a:r>
              <a:rPr lang="en-US" sz="3600" dirty="0"/>
              <a:t>Baby monitoring system(BMS</a:t>
            </a:r>
            <a:r>
              <a:rPr lang="en-US" sz="3600" dirty="0" smtClean="0"/>
              <a:t>)</a:t>
            </a:r>
            <a:r>
              <a:rPr lang="en-US" sz="3500" dirty="0">
                <a:solidFill>
                  <a:schemeClr val="accent1">
                    <a:lumMod val="50000"/>
                  </a:schemeClr>
                </a:solidFill>
              </a:rPr>
              <a:t/>
            </a:r>
            <a:br>
              <a:rPr lang="en-US" sz="3500" dirty="0">
                <a:solidFill>
                  <a:schemeClr val="accent1">
                    <a:lumMod val="50000"/>
                  </a:schemeClr>
                </a:solidFill>
              </a:rPr>
            </a:br>
            <a:r>
              <a:rPr lang="en-US" sz="2000" dirty="0" smtClean="0"/>
              <a:t>22-05-2021</a:t>
            </a:r>
            <a:r>
              <a:rPr lang="en-US" sz="2000" dirty="0"/>
              <a:t/>
            </a:r>
            <a:br>
              <a:rPr lang="en-US" sz="2000" dirty="0"/>
            </a:br>
            <a:endParaRPr lang="en-IN" sz="2000" dirty="0"/>
          </a:p>
        </p:txBody>
      </p:sp>
      <p:sp>
        <p:nvSpPr>
          <p:cNvPr id="3" name="Subtitle 2">
            <a:extLst>
              <a:ext uri="{FF2B5EF4-FFF2-40B4-BE49-F238E27FC236}">
                <a16:creationId xmlns:a16="http://schemas.microsoft.com/office/drawing/2014/main" id="{D80E4C03-4900-429A-A5C8-50C558808B70}"/>
              </a:ext>
            </a:extLst>
          </p:cNvPr>
          <p:cNvSpPr>
            <a:spLocks noGrp="1"/>
          </p:cNvSpPr>
          <p:nvPr>
            <p:ph type="subTitle" idx="1"/>
          </p:nvPr>
        </p:nvSpPr>
        <p:spPr>
          <a:xfrm>
            <a:off x="5962846" y="3291445"/>
            <a:ext cx="5905500" cy="1655762"/>
          </a:xfrm>
        </p:spPr>
        <p:txBody>
          <a:bodyPr/>
          <a:lstStyle/>
          <a:p>
            <a:pPr algn="r"/>
            <a:r>
              <a:rPr lang="en-US" b="1" dirty="0" err="1" smtClean="0">
                <a:solidFill>
                  <a:schemeClr val="bg1"/>
                </a:solidFill>
              </a:rPr>
              <a:t>Taiba</a:t>
            </a:r>
            <a:r>
              <a:rPr lang="en-US" b="1" dirty="0" smtClean="0">
                <a:solidFill>
                  <a:schemeClr val="bg1"/>
                </a:solidFill>
              </a:rPr>
              <a:t> Naz</a:t>
            </a:r>
            <a:endParaRPr lang="en-US" b="1" dirty="0">
              <a:solidFill>
                <a:schemeClr val="bg1"/>
              </a:solidFill>
            </a:endParaRPr>
          </a:p>
          <a:p>
            <a:pPr algn="r"/>
            <a:r>
              <a:rPr lang="en-US" dirty="0" smtClean="0">
                <a:solidFill>
                  <a:schemeClr val="bg1"/>
                </a:solidFill>
              </a:rPr>
              <a:t>MBA_05(2</a:t>
            </a:r>
            <a:r>
              <a:rPr lang="en-US" baseline="30000" dirty="0" smtClean="0">
                <a:solidFill>
                  <a:schemeClr val="bg1"/>
                </a:solidFill>
              </a:rPr>
              <a:t>nd</a:t>
            </a:r>
            <a:r>
              <a:rPr lang="en-US" dirty="0" smtClean="0">
                <a:solidFill>
                  <a:schemeClr val="bg1"/>
                </a:solidFill>
              </a:rPr>
              <a:t> </a:t>
            </a:r>
            <a:r>
              <a:rPr lang="en-US" dirty="0" err="1" smtClean="0">
                <a:solidFill>
                  <a:schemeClr val="bg1"/>
                </a:solidFill>
              </a:rPr>
              <a:t>yr</a:t>
            </a:r>
            <a:r>
              <a:rPr lang="en-US" dirty="0" smtClean="0">
                <a:solidFill>
                  <a:schemeClr val="bg1"/>
                </a:solidFill>
              </a:rPr>
              <a:t>)</a:t>
            </a:r>
            <a:endParaRPr lang="en-IN" dirty="0">
              <a:solidFill>
                <a:schemeClr val="bg1"/>
              </a:solidFill>
            </a:endParaRPr>
          </a:p>
        </p:txBody>
      </p:sp>
      <p:sp>
        <p:nvSpPr>
          <p:cNvPr id="4" name="TextBox 3">
            <a:extLst>
              <a:ext uri="{FF2B5EF4-FFF2-40B4-BE49-F238E27FC236}">
                <a16:creationId xmlns:a16="http://schemas.microsoft.com/office/drawing/2014/main" id="{B27C2A4A-C126-4DF4-8157-DCBD50238B5C}"/>
              </a:ext>
            </a:extLst>
          </p:cNvPr>
          <p:cNvSpPr txBox="1"/>
          <p:nvPr/>
        </p:nvSpPr>
        <p:spPr>
          <a:xfrm>
            <a:off x="7598005" y="612743"/>
            <a:ext cx="4458878" cy="307777"/>
          </a:xfrm>
          <a:prstGeom prst="rect">
            <a:avLst/>
          </a:prstGeom>
          <a:noFill/>
        </p:spPr>
        <p:txBody>
          <a:bodyPr wrap="square" rtlCol="0">
            <a:spAutoFit/>
          </a:bodyPr>
          <a:lstStyle/>
          <a:p>
            <a:r>
              <a:rPr lang="en-US" sz="1400" b="1" i="0" dirty="0">
                <a:solidFill>
                  <a:srgbClr val="595959"/>
                </a:solidFill>
                <a:effectLst/>
                <a:latin typeface="Arial" panose="020B0604020202020204" pitchFamily="34" charset="0"/>
                <a:cs typeface="Arial" panose="020B0604020202020204" pitchFamily="34" charset="0"/>
              </a:rPr>
              <a:t>REVA Academy for Corporate Excellence (RACE)</a:t>
            </a:r>
            <a:endParaRPr lang="en-IN" sz="1400" b="1" dirty="0">
              <a:solidFill>
                <a:srgbClr val="595959"/>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A1F68D3-1E53-43AA-80EF-E925C774D093}"/>
              </a:ext>
            </a:extLst>
          </p:cNvPr>
          <p:cNvSpPr txBox="1"/>
          <p:nvPr/>
        </p:nvSpPr>
        <p:spPr>
          <a:xfrm>
            <a:off x="10286214" y="6219825"/>
            <a:ext cx="1582132" cy="307777"/>
          </a:xfrm>
          <a:prstGeom prst="rect">
            <a:avLst/>
          </a:prstGeom>
          <a:noFill/>
        </p:spPr>
        <p:txBody>
          <a:bodyPr wrap="square" rtlCol="0">
            <a:spAutoFit/>
          </a:bodyPr>
          <a:lstStyle/>
          <a:p>
            <a:r>
              <a:rPr lang="en-US" sz="1400" b="1" i="0" dirty="0">
                <a:solidFill>
                  <a:schemeClr val="bg1">
                    <a:lumMod val="85000"/>
                  </a:schemeClr>
                </a:solidFill>
                <a:effectLst/>
                <a:latin typeface="Arial" panose="020B0604020202020204" pitchFamily="34" charset="0"/>
                <a:cs typeface="Arial" panose="020B0604020202020204" pitchFamily="34" charset="0"/>
              </a:rPr>
              <a:t>www.reva.edu.in</a:t>
            </a:r>
            <a:endParaRPr lang="en-IN" sz="1400" b="1"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6910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5" name="TextBox 4"/>
          <p:cNvSpPr txBox="1"/>
          <p:nvPr/>
        </p:nvSpPr>
        <p:spPr>
          <a:xfrm>
            <a:off x="3386667" y="1440873"/>
            <a:ext cx="8358909" cy="4524315"/>
          </a:xfrm>
          <a:prstGeom prst="rect">
            <a:avLst/>
          </a:prstGeom>
          <a:noFill/>
        </p:spPr>
        <p:txBody>
          <a:bodyPr wrap="square" rtlCol="0">
            <a:spAutoFit/>
          </a:bodyPr>
          <a:lstStyle/>
          <a:p>
            <a:r>
              <a:rPr lang="en-IN" b="1" u="sng" dirty="0" err="1">
                <a:hlinkClick r:id="rId2"/>
              </a:rPr>
              <a:t>IoT</a:t>
            </a:r>
            <a:r>
              <a:rPr lang="en-IN" b="1" u="sng" dirty="0">
                <a:hlinkClick r:id="rId2"/>
              </a:rPr>
              <a:t>-BBMS: Internet of Things-based baby monitoring system for smart cradle</a:t>
            </a:r>
            <a:endParaRPr lang="en-IN" b="1" dirty="0"/>
          </a:p>
          <a:p>
            <a:r>
              <a:rPr lang="en-IN" u="sng" dirty="0">
                <a:hlinkClick r:id="rId3"/>
              </a:rPr>
              <a:t>WA </a:t>
            </a:r>
            <a:r>
              <a:rPr lang="en-IN" u="sng" dirty="0" err="1">
                <a:hlinkClick r:id="rId3"/>
              </a:rPr>
              <a:t>Jabbar</a:t>
            </a:r>
            <a:r>
              <a:rPr lang="en-IN" dirty="0"/>
              <a:t>, HK Shang, SNIS Hamid… - IEEE …, 2019 - ieeexplore.ieee.org</a:t>
            </a:r>
          </a:p>
          <a:p>
            <a:r>
              <a:rPr lang="en-IN" b="1" u="sng" dirty="0">
                <a:hlinkClick r:id="rId4"/>
              </a:rPr>
              <a:t>Baby monitoring system using wireless sensor networks</a:t>
            </a:r>
            <a:endParaRPr lang="en-IN" b="1" dirty="0"/>
          </a:p>
          <a:p>
            <a:r>
              <a:rPr lang="en-IN" u="sng" dirty="0">
                <a:hlinkClick r:id="rId5"/>
              </a:rPr>
              <a:t>G Rajesh</a:t>
            </a:r>
            <a:r>
              <a:rPr lang="en-IN" dirty="0"/>
              <a:t>, RA </a:t>
            </a:r>
            <a:r>
              <a:rPr lang="en-IN" dirty="0" err="1"/>
              <a:t>Lakshman</a:t>
            </a:r>
            <a:r>
              <a:rPr lang="en-IN" dirty="0"/>
              <a:t>, LH Prasad… - ICTACT Journal on …, 2014 - core.ac.uk</a:t>
            </a:r>
          </a:p>
          <a:p>
            <a:r>
              <a:rPr lang="en-IN" b="1" dirty="0"/>
              <a:t> </a:t>
            </a:r>
            <a:r>
              <a:rPr lang="en-IN" b="1" u="sng" dirty="0">
                <a:hlinkClick r:id="rId6"/>
              </a:rPr>
              <a:t>Baby Monitoring System using Image Processing and </a:t>
            </a:r>
            <a:r>
              <a:rPr lang="en-IN" b="1" u="sng" dirty="0" err="1">
                <a:hlinkClick r:id="rId6"/>
              </a:rPr>
              <a:t>IoT</a:t>
            </a:r>
            <a:endParaRPr lang="en-IN" b="1" dirty="0"/>
          </a:p>
          <a:p>
            <a:r>
              <a:rPr lang="en-IN" u="sng" dirty="0">
                <a:hlinkClick r:id="rId7"/>
              </a:rPr>
              <a:t>YK Dubey</a:t>
            </a:r>
            <a:r>
              <a:rPr lang="en-IN" dirty="0"/>
              <a:t>, S </a:t>
            </a:r>
            <a:r>
              <a:rPr lang="en-IN" dirty="0" err="1"/>
              <a:t>Damke</a:t>
            </a:r>
            <a:r>
              <a:rPr lang="en-IN" dirty="0"/>
              <a:t> - International Journal of Engineering and …, 2019 - researchgate.net</a:t>
            </a:r>
          </a:p>
          <a:p>
            <a:r>
              <a:rPr lang="en-IN" b="1" u="sng" dirty="0">
                <a:hlinkClick r:id="rId8"/>
              </a:rPr>
              <a:t>Design and development of a smart baby monitoring system based on Raspberry Pi and Pi camera</a:t>
            </a:r>
            <a:endParaRPr lang="en-IN" b="1" dirty="0"/>
          </a:p>
          <a:p>
            <a:r>
              <a:rPr lang="en-IN" dirty="0"/>
              <a:t>AF Symon, </a:t>
            </a:r>
            <a:r>
              <a:rPr lang="en-IN" u="sng" dirty="0">
                <a:hlinkClick r:id="rId9"/>
              </a:rPr>
              <a:t>N Hassan</a:t>
            </a:r>
            <a:r>
              <a:rPr lang="en-IN" dirty="0"/>
              <a:t>, </a:t>
            </a:r>
            <a:r>
              <a:rPr lang="en-IN" u="sng" dirty="0">
                <a:hlinkClick r:id="rId10"/>
              </a:rPr>
              <a:t>H Rashid</a:t>
            </a:r>
            <a:r>
              <a:rPr lang="en-IN" dirty="0"/>
              <a:t>… - … on Advances in …, 2017 - </a:t>
            </a:r>
            <a:r>
              <a:rPr lang="en-IN" dirty="0" smtClean="0"/>
              <a:t>ieeexplore.ieee.org</a:t>
            </a:r>
          </a:p>
          <a:p>
            <a:r>
              <a:rPr lang="en-US" u="sng" dirty="0">
                <a:hlinkClick r:id="rId11" action="ppaction://hlinkfile"/>
              </a:rPr>
              <a:t>Implementation of automated baby monitoring: </a:t>
            </a:r>
            <a:r>
              <a:rPr lang="en-US" u="sng" dirty="0" err="1" smtClean="0">
                <a:hlinkClick r:id="rId11" action="ppaction://hlinkfile"/>
              </a:rPr>
              <a:t>CCBeBe</a:t>
            </a:r>
            <a:r>
              <a:rPr lang="en-US" u="sng" dirty="0" smtClean="0"/>
              <a:t> </a:t>
            </a:r>
            <a:r>
              <a:rPr lang="en-IN" dirty="0"/>
              <a:t>Choi, </a:t>
            </a:r>
            <a:r>
              <a:rPr lang="en-IN" dirty="0" err="1"/>
              <a:t>Soohyun</a:t>
            </a:r>
            <a:endParaRPr lang="en-IN" dirty="0"/>
          </a:p>
          <a:p>
            <a:r>
              <a:rPr lang="en-IN" dirty="0"/>
              <a:t>Yun, </a:t>
            </a:r>
            <a:r>
              <a:rPr lang="en-IN" dirty="0" err="1" smtClean="0"/>
              <a:t>Songho</a:t>
            </a:r>
            <a:r>
              <a:rPr lang="en-IN" dirty="0" smtClean="0"/>
              <a:t> </a:t>
            </a:r>
            <a:r>
              <a:rPr lang="en-IN" dirty="0" err="1" smtClean="0"/>
              <a:t>Ahn</a:t>
            </a:r>
            <a:r>
              <a:rPr lang="en-IN" dirty="0"/>
              <a:t>, </a:t>
            </a:r>
            <a:r>
              <a:rPr lang="en-IN" dirty="0" err="1" smtClean="0"/>
              <a:t>Byeongtae</a:t>
            </a:r>
            <a:r>
              <a:rPr lang="en-IN" smtClean="0"/>
              <a:t> 2020</a:t>
            </a:r>
            <a:endParaRPr lang="en-IN" u="sng" dirty="0"/>
          </a:p>
          <a:p>
            <a:endParaRPr lang="en-IN" dirty="0"/>
          </a:p>
        </p:txBody>
      </p:sp>
    </p:spTree>
    <p:extLst>
      <p:ext uri="{BB962C8B-B14F-4D97-AF65-F5344CB8AC3E}">
        <p14:creationId xmlns:p14="http://schemas.microsoft.com/office/powerpoint/2010/main" val="309295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3024493" y="379811"/>
            <a:ext cx="8873074" cy="5603545"/>
          </a:xfrm>
          <a:prstGeom prst="rect">
            <a:avLst/>
          </a:prstGeom>
        </p:spPr>
      </p:pic>
    </p:spTree>
    <p:extLst>
      <p:ext uri="{BB962C8B-B14F-4D97-AF65-F5344CB8AC3E}">
        <p14:creationId xmlns:p14="http://schemas.microsoft.com/office/powerpoint/2010/main" val="422846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170887" y="1214128"/>
            <a:ext cx="9850225" cy="4429743"/>
          </a:xfrm>
          <a:prstGeom prst="rect">
            <a:avLst/>
          </a:prstGeom>
        </p:spPr>
      </p:pic>
    </p:spTree>
    <p:extLst>
      <p:ext uri="{BB962C8B-B14F-4D97-AF65-F5344CB8AC3E}">
        <p14:creationId xmlns:p14="http://schemas.microsoft.com/office/powerpoint/2010/main" val="461372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2056836" y="466311"/>
            <a:ext cx="8078327" cy="5925377"/>
          </a:xfrm>
          <a:prstGeom prst="rect">
            <a:avLst/>
          </a:prstGeom>
        </p:spPr>
      </p:pic>
    </p:spTree>
    <p:extLst>
      <p:ext uri="{BB962C8B-B14F-4D97-AF65-F5344CB8AC3E}">
        <p14:creationId xmlns:p14="http://schemas.microsoft.com/office/powerpoint/2010/main" val="238636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993" y="1776401"/>
            <a:ext cx="3711482" cy="36337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1156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C33D4C-9EDC-4ECE-A953-8B510A9828E6}"/>
              </a:ext>
            </a:extLst>
          </p:cNvPr>
          <p:cNvSpPr>
            <a:spLocks noGrp="1"/>
          </p:cNvSpPr>
          <p:nvPr>
            <p:ph type="title"/>
          </p:nvPr>
        </p:nvSpPr>
        <p:spPr/>
        <p:txBody>
          <a:bodyPr/>
          <a:lstStyle/>
          <a:p>
            <a:r>
              <a:rPr lang="en-IN" dirty="0" err="1"/>
              <a:t>BMS:An</a:t>
            </a:r>
            <a:r>
              <a:rPr lang="en-IN" dirty="0"/>
              <a:t> assistance for parents</a:t>
            </a:r>
          </a:p>
        </p:txBody>
      </p:sp>
      <p:sp>
        <p:nvSpPr>
          <p:cNvPr id="5" name="TextBox 4">
            <a:extLst>
              <a:ext uri="{FF2B5EF4-FFF2-40B4-BE49-F238E27FC236}">
                <a16:creationId xmlns:a16="http://schemas.microsoft.com/office/drawing/2014/main" id="{4FCBC88A-BFB0-49DD-914C-A24D8856DB32}"/>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2" name="TextBox 1"/>
          <p:cNvSpPr txBox="1"/>
          <p:nvPr/>
        </p:nvSpPr>
        <p:spPr>
          <a:xfrm>
            <a:off x="3386667" y="1565189"/>
            <a:ext cx="7619084" cy="2585323"/>
          </a:xfrm>
          <a:prstGeom prst="rect">
            <a:avLst/>
          </a:prstGeom>
          <a:noFill/>
        </p:spPr>
        <p:txBody>
          <a:bodyPr wrap="square" rtlCol="0">
            <a:spAutoFit/>
          </a:bodyPr>
          <a:lstStyle/>
          <a:p>
            <a:pPr marL="285750" indent="-285750">
              <a:lnSpc>
                <a:spcPct val="100000"/>
              </a:lnSpc>
              <a:buFont typeface="Wingdings" panose="05000000000000000000" pitchFamily="2" charset="2"/>
              <a:buChar char="Ø"/>
            </a:pPr>
            <a:r>
              <a:rPr lang="en-IN" dirty="0"/>
              <a:t>A </a:t>
            </a:r>
            <a:r>
              <a:rPr lang="en-IN" dirty="0" smtClean="0"/>
              <a:t>new born </a:t>
            </a:r>
            <a:r>
              <a:rPr lang="en-IN" dirty="0"/>
              <a:t>brings lots of happiness in the </a:t>
            </a:r>
            <a:r>
              <a:rPr lang="en-IN" dirty="0" smtClean="0"/>
              <a:t>family, but </a:t>
            </a:r>
            <a:r>
              <a:rPr lang="en-IN" dirty="0"/>
              <a:t>with plethora of responsibilities</a:t>
            </a:r>
            <a:r>
              <a:rPr lang="en-IN" dirty="0" smtClean="0"/>
              <a:t>.</a:t>
            </a:r>
          </a:p>
          <a:p>
            <a:pPr marL="285750" indent="-285750">
              <a:lnSpc>
                <a:spcPct val="100000"/>
              </a:lnSpc>
              <a:buFont typeface="Wingdings" panose="05000000000000000000" pitchFamily="2" charset="2"/>
              <a:buChar char="Ø"/>
            </a:pPr>
            <a:r>
              <a:rPr lang="en-US" dirty="0" smtClean="0"/>
              <a:t>Many </a:t>
            </a:r>
            <a:r>
              <a:rPr lang="en-US" dirty="0"/>
              <a:t>questions, which creates anxiety to new </a:t>
            </a:r>
            <a:r>
              <a:rPr lang="en-US" dirty="0" smtClean="0"/>
              <a:t>parents.</a:t>
            </a:r>
          </a:p>
          <a:p>
            <a:pPr marL="742950" lvl="1" indent="-285750">
              <a:buFont typeface="Wingdings" panose="05000000000000000000" pitchFamily="2" charset="2"/>
              <a:buChar char="§"/>
            </a:pPr>
            <a:r>
              <a:rPr lang="en-IN" dirty="0" smtClean="0"/>
              <a:t>Does </a:t>
            </a:r>
            <a:r>
              <a:rPr lang="en-IN" dirty="0"/>
              <a:t>someone need to be near the baby all the time? </a:t>
            </a:r>
          </a:p>
          <a:p>
            <a:pPr marL="742950" lvl="1" indent="-285750">
              <a:buFont typeface="Wingdings" panose="05000000000000000000" pitchFamily="2" charset="2"/>
              <a:buChar char="§"/>
            </a:pPr>
            <a:r>
              <a:rPr lang="en-IN" dirty="0" smtClean="0"/>
              <a:t> What </a:t>
            </a:r>
            <a:r>
              <a:rPr lang="en-IN" dirty="0"/>
              <a:t>if the baby needs someone and there is no one near </a:t>
            </a:r>
            <a:r>
              <a:rPr lang="en-IN" dirty="0" smtClean="0"/>
              <a:t>her?</a:t>
            </a:r>
          </a:p>
          <a:p>
            <a:pPr marL="742950" lvl="1" indent="-285750">
              <a:buFont typeface="Wingdings" panose="05000000000000000000" pitchFamily="2" charset="2"/>
              <a:buChar char="§"/>
            </a:pPr>
            <a:r>
              <a:rPr lang="en-IN" dirty="0" smtClean="0"/>
              <a:t>B</a:t>
            </a:r>
            <a:r>
              <a:rPr lang="en-US" dirty="0" err="1" smtClean="0"/>
              <a:t>esides</a:t>
            </a:r>
            <a:r>
              <a:rPr lang="en-US" dirty="0" smtClean="0"/>
              <a:t> </a:t>
            </a:r>
            <a:r>
              <a:rPr lang="en-US" dirty="0"/>
              <a:t>babysitting, there is also some regular daily routine, which makes it impossible to carry a new born all the time.</a:t>
            </a:r>
          </a:p>
          <a:p>
            <a:pPr marL="742950" lvl="1" indent="-285750">
              <a:buFont typeface="Wingdings" panose="05000000000000000000" pitchFamily="2" charset="2"/>
              <a:buChar char="§"/>
            </a:pPr>
            <a:endParaRPr lang="en-IN" dirty="0"/>
          </a:p>
        </p:txBody>
      </p:sp>
      <p:pic>
        <p:nvPicPr>
          <p:cNvPr id="6" name="Picture 5"/>
          <p:cNvPicPr>
            <a:picLocks noChangeAspect="1"/>
          </p:cNvPicPr>
          <p:nvPr/>
        </p:nvPicPr>
        <p:blipFill>
          <a:blip r:embed="rId2"/>
          <a:stretch>
            <a:fillRect/>
          </a:stretch>
        </p:blipFill>
        <p:spPr>
          <a:xfrm>
            <a:off x="687426" y="1565189"/>
            <a:ext cx="2032409" cy="1828799"/>
          </a:xfrm>
          <a:prstGeom prst="rect">
            <a:avLst/>
          </a:prstGeom>
        </p:spPr>
      </p:pic>
    </p:spTree>
    <p:extLst>
      <p:ext uri="{BB962C8B-B14F-4D97-AF65-F5344CB8AC3E}">
        <p14:creationId xmlns:p14="http://schemas.microsoft.com/office/powerpoint/2010/main" val="1627999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07F7-99B2-464F-8288-23A46F9838A6}"/>
              </a:ext>
            </a:extLst>
          </p:cNvPr>
          <p:cNvSpPr>
            <a:spLocks noGrp="1"/>
          </p:cNvSpPr>
          <p:nvPr>
            <p:ph type="title"/>
          </p:nvPr>
        </p:nvSpPr>
        <p:spPr/>
        <p:txBody>
          <a:bodyPr>
            <a:normAutofit fontScale="90000"/>
          </a:bodyPr>
          <a:lstStyle/>
          <a:p>
            <a:r>
              <a:rPr lang="en-IN" dirty="0"/>
              <a:t>Problem with the current setup/devices</a:t>
            </a:r>
          </a:p>
        </p:txBody>
      </p:sp>
      <p:sp>
        <p:nvSpPr>
          <p:cNvPr id="3" name="TextBox 2">
            <a:extLst>
              <a:ext uri="{FF2B5EF4-FFF2-40B4-BE49-F238E27FC236}">
                <a16:creationId xmlns:a16="http://schemas.microsoft.com/office/drawing/2014/main" id="{98212EF5-31C8-42C3-956B-56CF64469B1A}"/>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4" name="TextBox 3"/>
          <p:cNvSpPr txBox="1"/>
          <p:nvPr/>
        </p:nvSpPr>
        <p:spPr>
          <a:xfrm>
            <a:off x="3674076" y="1351005"/>
            <a:ext cx="7809470" cy="2585323"/>
          </a:xfrm>
          <a:prstGeom prst="rect">
            <a:avLst/>
          </a:prstGeom>
          <a:noFill/>
        </p:spPr>
        <p:txBody>
          <a:bodyPr wrap="square" rtlCol="0">
            <a:spAutoFit/>
          </a:bodyPr>
          <a:lstStyle/>
          <a:p>
            <a:pPr marL="285750" indent="-285750">
              <a:lnSpc>
                <a:spcPct val="100000"/>
              </a:lnSpc>
              <a:buFont typeface="Wingdings" panose="05000000000000000000" pitchFamily="2" charset="2"/>
              <a:buChar char="§"/>
            </a:pPr>
            <a:r>
              <a:rPr lang="en-US" dirty="0"/>
              <a:t>CCTV cameras cannot notify in case of emergency.</a:t>
            </a:r>
          </a:p>
          <a:p>
            <a:pPr marL="285750" indent="-285750">
              <a:lnSpc>
                <a:spcPct val="100000"/>
              </a:lnSpc>
              <a:buFont typeface="Wingdings" panose="05000000000000000000" pitchFamily="2" charset="2"/>
              <a:buChar char="§"/>
            </a:pPr>
            <a:r>
              <a:rPr lang="en-US" dirty="0"/>
              <a:t>Wearable devices emits electromagnetic waves .</a:t>
            </a:r>
          </a:p>
          <a:p>
            <a:pPr marL="285750" indent="-285750">
              <a:lnSpc>
                <a:spcPct val="100000"/>
              </a:lnSpc>
              <a:buFont typeface="Wingdings" panose="05000000000000000000" pitchFamily="2" charset="2"/>
              <a:buChar char="§"/>
            </a:pPr>
            <a:r>
              <a:rPr lang="en-US" dirty="0"/>
              <a:t>Most </a:t>
            </a:r>
            <a:r>
              <a:rPr lang="en-IN" dirty="0"/>
              <a:t>are not affordable to many of the parents.</a:t>
            </a:r>
          </a:p>
          <a:p>
            <a:pPr marL="285750" indent="-285750">
              <a:lnSpc>
                <a:spcPct val="100000"/>
              </a:lnSpc>
              <a:buFont typeface="Wingdings" panose="05000000000000000000" pitchFamily="2" charset="2"/>
              <a:buChar char="§"/>
            </a:pPr>
            <a:r>
              <a:rPr lang="en-IN" dirty="0"/>
              <a:t>Almost all of </a:t>
            </a:r>
            <a:r>
              <a:rPr lang="en-IN" dirty="0" smtClean="0"/>
              <a:t>these </a:t>
            </a:r>
            <a:r>
              <a:rPr lang="en-IN" dirty="0"/>
              <a:t>detect high pitch sounds &amp; sometimes give false alarm.</a:t>
            </a:r>
          </a:p>
          <a:p>
            <a:pPr marL="285750" indent="-285750">
              <a:lnSpc>
                <a:spcPct val="100000"/>
              </a:lnSpc>
              <a:buFont typeface="Wingdings" panose="05000000000000000000" pitchFamily="2" charset="2"/>
              <a:buChar char="§"/>
            </a:pPr>
            <a:r>
              <a:rPr lang="en-IN" dirty="0"/>
              <a:t>Some mobile applications are also </a:t>
            </a:r>
            <a:r>
              <a:rPr lang="en-IN" dirty="0" smtClean="0"/>
              <a:t>available </a:t>
            </a:r>
            <a:r>
              <a:rPr lang="en-IN" dirty="0"/>
              <a:t>but all are based on sound which give alarm only when the baby is crying.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IN" dirty="0"/>
          </a:p>
        </p:txBody>
      </p:sp>
      <p:pic>
        <p:nvPicPr>
          <p:cNvPr id="5" name="Picture 4"/>
          <p:cNvPicPr>
            <a:picLocks noChangeAspect="1"/>
          </p:cNvPicPr>
          <p:nvPr/>
        </p:nvPicPr>
        <p:blipFill>
          <a:blip r:embed="rId2"/>
          <a:stretch>
            <a:fillRect/>
          </a:stretch>
        </p:blipFill>
        <p:spPr>
          <a:xfrm>
            <a:off x="3830595" y="3503363"/>
            <a:ext cx="1985319" cy="1262814"/>
          </a:xfrm>
          <a:prstGeom prst="rect">
            <a:avLst/>
          </a:prstGeom>
        </p:spPr>
      </p:pic>
      <p:pic>
        <p:nvPicPr>
          <p:cNvPr id="6" name="Picture 5"/>
          <p:cNvPicPr>
            <a:picLocks noChangeAspect="1"/>
          </p:cNvPicPr>
          <p:nvPr/>
        </p:nvPicPr>
        <p:blipFill>
          <a:blip r:embed="rId3"/>
          <a:stretch>
            <a:fillRect/>
          </a:stretch>
        </p:blipFill>
        <p:spPr>
          <a:xfrm>
            <a:off x="3839096" y="4902595"/>
            <a:ext cx="1976818" cy="1186091"/>
          </a:xfrm>
          <a:prstGeom prst="rect">
            <a:avLst/>
          </a:prstGeom>
        </p:spPr>
      </p:pic>
      <p:pic>
        <p:nvPicPr>
          <p:cNvPr id="8" name="Picture 7"/>
          <p:cNvPicPr>
            <a:picLocks noChangeAspect="1"/>
          </p:cNvPicPr>
          <p:nvPr/>
        </p:nvPicPr>
        <p:blipFill>
          <a:blip r:embed="rId4"/>
          <a:stretch>
            <a:fillRect/>
          </a:stretch>
        </p:blipFill>
        <p:spPr>
          <a:xfrm>
            <a:off x="6833552" y="3503363"/>
            <a:ext cx="3761333" cy="2420267"/>
          </a:xfrm>
          <a:prstGeom prst="rect">
            <a:avLst/>
          </a:prstGeom>
        </p:spPr>
      </p:pic>
    </p:spTree>
    <p:extLst>
      <p:ext uri="{BB962C8B-B14F-4D97-AF65-F5344CB8AC3E}">
        <p14:creationId xmlns:p14="http://schemas.microsoft.com/office/powerpoint/2010/main" val="3378000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0E95-9DED-4764-85A5-775D8CE630F6}"/>
              </a:ext>
            </a:extLst>
          </p:cNvPr>
          <p:cNvSpPr>
            <a:spLocks noGrp="1"/>
          </p:cNvSpPr>
          <p:nvPr>
            <p:ph type="title"/>
          </p:nvPr>
        </p:nvSpPr>
        <p:spPr/>
        <p:txBody>
          <a:bodyPr/>
          <a:lstStyle/>
          <a:p>
            <a:r>
              <a:rPr lang="en-IN" dirty="0"/>
              <a:t>Solution: The Big Idea</a:t>
            </a:r>
          </a:p>
        </p:txBody>
      </p:sp>
      <p:sp>
        <p:nvSpPr>
          <p:cNvPr id="3" name="TextBox 2">
            <a:extLst>
              <a:ext uri="{FF2B5EF4-FFF2-40B4-BE49-F238E27FC236}">
                <a16:creationId xmlns:a16="http://schemas.microsoft.com/office/drawing/2014/main" id="{0D78223A-19DD-44F7-A580-FA8D44F4FA89}"/>
              </a:ext>
            </a:extLst>
          </p:cNvPr>
          <p:cNvSpPr txBox="1"/>
          <p:nvPr/>
        </p:nvSpPr>
        <p:spPr>
          <a:xfrm>
            <a:off x="8506120" y="6545267"/>
            <a:ext cx="4458878" cy="276999"/>
          </a:xfrm>
          <a:prstGeom prst="rect">
            <a:avLst/>
          </a:prstGeom>
          <a:noFill/>
        </p:spPr>
        <p:txBody>
          <a:bodyPr wrap="square" rtlCol="0">
            <a:spAutoFit/>
          </a:bodyPr>
          <a:lstStyle/>
          <a:p>
            <a:r>
              <a:rPr lang="en-US" sz="1200" i="0" dirty="0">
                <a:effectLst/>
                <a:latin typeface="Arial" panose="020B0604020202020204" pitchFamily="34" charset="0"/>
                <a:cs typeface="Arial" panose="020B0604020202020204" pitchFamily="34" charset="0"/>
              </a:rPr>
              <a:t>REVA Academy for Corporate Excellence (RACE)</a:t>
            </a:r>
            <a:endParaRPr lang="en-IN" sz="1200" dirty="0">
              <a:latin typeface="Arial" panose="020B0604020202020204" pitchFamily="34" charset="0"/>
              <a:cs typeface="Arial" panose="020B0604020202020204" pitchFamily="34" charset="0"/>
            </a:endParaRPr>
          </a:p>
        </p:txBody>
      </p:sp>
      <p:sp>
        <p:nvSpPr>
          <p:cNvPr id="4" name="Rectangle 3"/>
          <p:cNvSpPr/>
          <p:nvPr/>
        </p:nvSpPr>
        <p:spPr>
          <a:xfrm>
            <a:off x="4333102" y="1290929"/>
            <a:ext cx="7274011" cy="2862322"/>
          </a:xfrm>
          <a:prstGeom prst="rect">
            <a:avLst/>
          </a:prstGeom>
        </p:spPr>
        <p:txBody>
          <a:bodyPr wrap="square">
            <a:spAutoFit/>
          </a:bodyPr>
          <a:lstStyle/>
          <a:p>
            <a:pPr marL="285750" indent="-285750">
              <a:buFont typeface="Wingdings" panose="05000000000000000000" pitchFamily="2" charset="2"/>
              <a:buChar char="§"/>
            </a:pPr>
            <a:r>
              <a:rPr lang="en-IN" dirty="0"/>
              <a:t>To design a mobile-based application, which can detect baby position in the crib/bed .</a:t>
            </a:r>
          </a:p>
          <a:p>
            <a:pPr marL="285750" indent="-285750">
              <a:buFont typeface="Wingdings" panose="05000000000000000000" pitchFamily="2" charset="2"/>
              <a:buChar char="§"/>
            </a:pPr>
            <a:r>
              <a:rPr lang="en-IN" dirty="0"/>
              <a:t>The application will notify the parents when baby needs them.</a:t>
            </a:r>
          </a:p>
          <a:p>
            <a:pPr marL="285750" indent="-285750">
              <a:buFont typeface="Wingdings" panose="05000000000000000000" pitchFamily="2" charset="2"/>
              <a:buChar char="§"/>
            </a:pPr>
            <a:r>
              <a:rPr lang="en-IN" dirty="0"/>
              <a:t> It ‘ll be able to detect whether the baby is sleeping in safe position or in hazardous position.</a:t>
            </a:r>
          </a:p>
          <a:p>
            <a:pPr marL="285750" indent="-285750">
              <a:buFont typeface="Wingdings" panose="05000000000000000000" pitchFamily="2" charset="2"/>
              <a:buChar char="§"/>
            </a:pPr>
            <a:r>
              <a:rPr lang="en-IN" dirty="0"/>
              <a:t>It ‘ll keep a record of baby sleeping pattern. </a:t>
            </a:r>
          </a:p>
          <a:p>
            <a:pPr marL="285750" indent="-285750">
              <a:buFont typeface="Wingdings" panose="05000000000000000000" pitchFamily="2" charset="2"/>
              <a:buChar char="§"/>
            </a:pPr>
            <a:r>
              <a:rPr lang="en-IN" dirty="0"/>
              <a:t>There is no hardware dependency, which make it cheaper and available for all. </a:t>
            </a:r>
          </a:p>
          <a:p>
            <a:pPr marL="285750" indent="-285750">
              <a:buFont typeface="Wingdings" panose="05000000000000000000" pitchFamily="2" charset="2"/>
              <a:buChar char="§"/>
            </a:pPr>
            <a:r>
              <a:rPr lang="en-IN" dirty="0"/>
              <a:t>Here we only need two paired mobile phones with the app installed on those phones.</a:t>
            </a:r>
          </a:p>
        </p:txBody>
      </p:sp>
    </p:spTree>
    <p:extLst>
      <p:ext uri="{BB962C8B-B14F-4D97-AF65-F5344CB8AC3E}">
        <p14:creationId xmlns:p14="http://schemas.microsoft.com/office/powerpoint/2010/main" val="2167312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Collection/Understanding</a:t>
            </a:r>
            <a:endParaRPr lang="en-IN" dirty="0"/>
          </a:p>
        </p:txBody>
      </p:sp>
      <p:pic>
        <p:nvPicPr>
          <p:cNvPr id="3" name="Picture 2"/>
          <p:cNvPicPr/>
          <p:nvPr/>
        </p:nvPicPr>
        <p:blipFill>
          <a:blip r:embed="rId2"/>
          <a:stretch>
            <a:fillRect/>
          </a:stretch>
        </p:blipFill>
        <p:spPr>
          <a:xfrm>
            <a:off x="3172580" y="1744739"/>
            <a:ext cx="5731510" cy="1770380"/>
          </a:xfrm>
          <a:prstGeom prst="rect">
            <a:avLst/>
          </a:prstGeom>
        </p:spPr>
      </p:pic>
      <p:pic>
        <p:nvPicPr>
          <p:cNvPr id="4" name="Picture 3"/>
          <p:cNvPicPr/>
          <p:nvPr/>
        </p:nvPicPr>
        <p:blipFill>
          <a:blip r:embed="rId3"/>
          <a:stretch>
            <a:fillRect/>
          </a:stretch>
        </p:blipFill>
        <p:spPr>
          <a:xfrm>
            <a:off x="3172580" y="4444473"/>
            <a:ext cx="5731510" cy="1765300"/>
          </a:xfrm>
          <a:prstGeom prst="rect">
            <a:avLst/>
          </a:prstGeom>
        </p:spPr>
      </p:pic>
      <p:sp>
        <p:nvSpPr>
          <p:cNvPr id="5" name="TextBox 4"/>
          <p:cNvSpPr txBox="1"/>
          <p:nvPr/>
        </p:nvSpPr>
        <p:spPr>
          <a:xfrm>
            <a:off x="3262184" y="1334530"/>
            <a:ext cx="2405448" cy="646331"/>
          </a:xfrm>
          <a:prstGeom prst="rect">
            <a:avLst/>
          </a:prstGeom>
          <a:noFill/>
        </p:spPr>
        <p:txBody>
          <a:bodyPr wrap="square" rtlCol="0">
            <a:spAutoFit/>
          </a:bodyPr>
          <a:lstStyle/>
          <a:p>
            <a:r>
              <a:rPr lang="en-IN" dirty="0"/>
              <a:t>Sleeping Babies</a:t>
            </a:r>
          </a:p>
          <a:p>
            <a:endParaRPr lang="en-IN" dirty="0"/>
          </a:p>
        </p:txBody>
      </p:sp>
      <p:sp>
        <p:nvSpPr>
          <p:cNvPr id="6" name="TextBox 5"/>
          <p:cNvSpPr txBox="1"/>
          <p:nvPr/>
        </p:nvSpPr>
        <p:spPr>
          <a:xfrm>
            <a:off x="3106678" y="3945924"/>
            <a:ext cx="2355008" cy="646331"/>
          </a:xfrm>
          <a:prstGeom prst="rect">
            <a:avLst/>
          </a:prstGeom>
          <a:noFill/>
        </p:spPr>
        <p:txBody>
          <a:bodyPr wrap="square" rtlCol="0">
            <a:spAutoFit/>
          </a:bodyPr>
          <a:lstStyle/>
          <a:p>
            <a:r>
              <a:rPr lang="en-IN" dirty="0"/>
              <a:t>Babies waking up</a:t>
            </a:r>
          </a:p>
          <a:p>
            <a:endParaRPr lang="en-IN" dirty="0"/>
          </a:p>
        </p:txBody>
      </p:sp>
    </p:spTree>
    <p:extLst>
      <p:ext uri="{BB962C8B-B14F-4D97-AF65-F5344CB8AC3E}">
        <p14:creationId xmlns:p14="http://schemas.microsoft.com/office/powerpoint/2010/main" val="3120246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Technology Used</a:t>
            </a:r>
            <a:endParaRPr lang="en-IN" dirty="0"/>
          </a:p>
        </p:txBody>
      </p:sp>
      <p:sp>
        <p:nvSpPr>
          <p:cNvPr id="3" name="Rectangle 2"/>
          <p:cNvSpPr/>
          <p:nvPr/>
        </p:nvSpPr>
        <p:spPr>
          <a:xfrm>
            <a:off x="3024508" y="1333156"/>
            <a:ext cx="5699361" cy="369332"/>
          </a:xfrm>
          <a:prstGeom prst="rect">
            <a:avLst/>
          </a:prstGeom>
        </p:spPr>
        <p:txBody>
          <a:bodyPr wrap="square">
            <a:spAutoFit/>
          </a:bodyPr>
          <a:lstStyle/>
          <a:p>
            <a:r>
              <a:rPr lang="en-IN" dirty="0"/>
              <a:t>State of art </a:t>
            </a:r>
            <a:r>
              <a:rPr lang="en-IN" dirty="0" err="1" smtClean="0"/>
              <a:t>CNN:ResNet,Alexnet,Squeezenet</a:t>
            </a:r>
            <a:r>
              <a:rPr lang="en-IN" dirty="0" smtClean="0"/>
              <a:t> etc.</a:t>
            </a:r>
            <a:endParaRPr lang="en-IN" dirty="0"/>
          </a:p>
        </p:txBody>
      </p:sp>
      <p:pic>
        <p:nvPicPr>
          <p:cNvPr id="4" name="Picture 3"/>
          <p:cNvPicPr/>
          <p:nvPr/>
        </p:nvPicPr>
        <p:blipFill>
          <a:blip r:embed="rId2"/>
          <a:stretch>
            <a:fillRect/>
          </a:stretch>
        </p:blipFill>
        <p:spPr>
          <a:xfrm>
            <a:off x="2530028" y="3619186"/>
            <a:ext cx="5731510" cy="2769235"/>
          </a:xfrm>
          <a:prstGeom prst="rect">
            <a:avLst/>
          </a:prstGeom>
        </p:spPr>
      </p:pic>
      <p:sp>
        <p:nvSpPr>
          <p:cNvPr id="5" name="TextBox 4"/>
          <p:cNvSpPr txBox="1"/>
          <p:nvPr/>
        </p:nvSpPr>
        <p:spPr>
          <a:xfrm>
            <a:off x="2530028" y="2892756"/>
            <a:ext cx="6606955" cy="923330"/>
          </a:xfrm>
          <a:prstGeom prst="rect">
            <a:avLst/>
          </a:prstGeom>
          <a:noFill/>
        </p:spPr>
        <p:txBody>
          <a:bodyPr wrap="square" rtlCol="0">
            <a:spAutoFit/>
          </a:bodyPr>
          <a:lstStyle/>
          <a:p>
            <a:r>
              <a:rPr lang="en-IN" dirty="0" err="1"/>
              <a:t>Posenet</a:t>
            </a:r>
            <a:r>
              <a:rPr lang="en-IN" dirty="0"/>
              <a:t> Model: Detect the pose by </a:t>
            </a:r>
            <a:r>
              <a:rPr lang="en-IN" dirty="0" smtClean="0"/>
              <a:t>estimating </a:t>
            </a:r>
            <a:r>
              <a:rPr lang="en-IN" dirty="0"/>
              <a:t>the  coordinates of different joints/key points.</a:t>
            </a:r>
          </a:p>
          <a:p>
            <a:endParaRPr lang="en-IN" dirty="0"/>
          </a:p>
        </p:txBody>
      </p:sp>
      <p:pic>
        <p:nvPicPr>
          <p:cNvPr id="6" name="Picture 5"/>
          <p:cNvPicPr>
            <a:picLocks noChangeAspect="1"/>
          </p:cNvPicPr>
          <p:nvPr/>
        </p:nvPicPr>
        <p:blipFill>
          <a:blip r:embed="rId3"/>
          <a:stretch>
            <a:fillRect/>
          </a:stretch>
        </p:blipFill>
        <p:spPr>
          <a:xfrm>
            <a:off x="2530028" y="3748493"/>
            <a:ext cx="5731510" cy="2631642"/>
          </a:xfrm>
          <a:prstGeom prst="rect">
            <a:avLst/>
          </a:prstGeom>
        </p:spPr>
      </p:pic>
      <p:pic>
        <p:nvPicPr>
          <p:cNvPr id="7" name="Picture 6"/>
          <p:cNvPicPr>
            <a:picLocks noChangeAspect="1"/>
          </p:cNvPicPr>
          <p:nvPr/>
        </p:nvPicPr>
        <p:blipFill>
          <a:blip r:embed="rId4"/>
          <a:stretch>
            <a:fillRect/>
          </a:stretch>
        </p:blipFill>
        <p:spPr>
          <a:xfrm>
            <a:off x="3024508" y="1701212"/>
            <a:ext cx="1833944" cy="1191545"/>
          </a:xfrm>
          <a:prstGeom prst="rect">
            <a:avLst/>
          </a:prstGeom>
        </p:spPr>
      </p:pic>
      <p:pic>
        <p:nvPicPr>
          <p:cNvPr id="8" name="Picture 7"/>
          <p:cNvPicPr>
            <a:picLocks noChangeAspect="1"/>
          </p:cNvPicPr>
          <p:nvPr/>
        </p:nvPicPr>
        <p:blipFill>
          <a:blip r:embed="rId5"/>
          <a:stretch>
            <a:fillRect/>
          </a:stretch>
        </p:blipFill>
        <p:spPr>
          <a:xfrm>
            <a:off x="5395783" y="1710998"/>
            <a:ext cx="1494544" cy="1110483"/>
          </a:xfrm>
          <a:prstGeom prst="rect">
            <a:avLst/>
          </a:prstGeom>
        </p:spPr>
      </p:pic>
      <p:pic>
        <p:nvPicPr>
          <p:cNvPr id="9" name="Picture 8"/>
          <p:cNvPicPr>
            <a:picLocks noChangeAspect="1"/>
          </p:cNvPicPr>
          <p:nvPr/>
        </p:nvPicPr>
        <p:blipFill>
          <a:blip r:embed="rId6"/>
          <a:stretch>
            <a:fillRect/>
          </a:stretch>
        </p:blipFill>
        <p:spPr>
          <a:xfrm>
            <a:off x="7577667" y="1741784"/>
            <a:ext cx="3629532" cy="1048910"/>
          </a:xfrm>
          <a:prstGeom prst="rect">
            <a:avLst/>
          </a:prstGeom>
        </p:spPr>
      </p:pic>
    </p:spTree>
    <p:extLst>
      <p:ext uri="{BB962C8B-B14F-4D97-AF65-F5344CB8AC3E}">
        <p14:creationId xmlns:p14="http://schemas.microsoft.com/office/powerpoint/2010/main" val="2785304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336120" y="1591407"/>
            <a:ext cx="5630699" cy="3385040"/>
          </a:xfrm>
          <a:prstGeom prst="rect">
            <a:avLst/>
          </a:prstGeom>
        </p:spPr>
      </p:pic>
      <p:sp>
        <p:nvSpPr>
          <p:cNvPr id="4" name="TextBox 3"/>
          <p:cNvSpPr txBox="1"/>
          <p:nvPr/>
        </p:nvSpPr>
        <p:spPr>
          <a:xfrm>
            <a:off x="6814038" y="1635369"/>
            <a:ext cx="4954629" cy="3970318"/>
          </a:xfrm>
          <a:prstGeom prst="rect">
            <a:avLst/>
          </a:prstGeom>
          <a:noFill/>
        </p:spPr>
        <p:txBody>
          <a:bodyPr wrap="square" rtlCol="0">
            <a:spAutoFit/>
          </a:bodyPr>
          <a:lstStyle/>
          <a:p>
            <a:pPr fontAlgn="base"/>
            <a:r>
              <a:rPr lang="en-US" b="1" dirty="0"/>
              <a:t>Is it Safe if Babies sleep on their Tummy? </a:t>
            </a:r>
            <a:endParaRPr lang="en-US" dirty="0"/>
          </a:p>
          <a:p>
            <a:pPr fontAlgn="base"/>
            <a:r>
              <a:rPr lang="en-US" dirty="0"/>
              <a:t>The simple answer is no! When your baby is sleeping on the stomach that means he is breathing less in the air. This also leads to Sudden Infant Death Syndrome. This is the major reason, mothers are recommended to check their babies while sleeping. Infants should not sleep on the side either as they can easily roll to their tummies. Through the first year of the babies, pediatricians recommend laying them only on their back, which increases the airflow in the infants as well. </a:t>
            </a:r>
          </a:p>
          <a:p>
            <a:endParaRPr lang="en-IN" dirty="0"/>
          </a:p>
        </p:txBody>
      </p:sp>
    </p:spTree>
    <p:extLst>
      <p:ext uri="{BB962C8B-B14F-4D97-AF65-F5344CB8AC3E}">
        <p14:creationId xmlns:p14="http://schemas.microsoft.com/office/powerpoint/2010/main" val="363637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Safe Distance from crib/bed</a:t>
            </a:r>
            <a:endParaRPr lang="en-IN" dirty="0"/>
          </a:p>
        </p:txBody>
      </p:sp>
      <p:pic>
        <p:nvPicPr>
          <p:cNvPr id="4" name="Picture 3"/>
          <p:cNvPicPr>
            <a:picLocks noChangeAspect="1"/>
          </p:cNvPicPr>
          <p:nvPr/>
        </p:nvPicPr>
        <p:blipFill>
          <a:blip r:embed="rId2"/>
          <a:stretch>
            <a:fillRect/>
          </a:stretch>
        </p:blipFill>
        <p:spPr>
          <a:xfrm>
            <a:off x="5319386" y="2947713"/>
            <a:ext cx="1695687" cy="952633"/>
          </a:xfrm>
          <a:prstGeom prst="rect">
            <a:avLst/>
          </a:prstGeom>
        </p:spPr>
      </p:pic>
      <p:sp>
        <p:nvSpPr>
          <p:cNvPr id="5" name="Rectangle 4"/>
          <p:cNvSpPr/>
          <p:nvPr/>
        </p:nvSpPr>
        <p:spPr>
          <a:xfrm>
            <a:off x="4572000" y="2375452"/>
            <a:ext cx="3210339" cy="2072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5227982" y="2812775"/>
            <a:ext cx="1928192" cy="1172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p:nvPr/>
        </p:nvCxnSpPr>
        <p:spPr>
          <a:xfrm flipH="1">
            <a:off x="6167229" y="2410238"/>
            <a:ext cx="1" cy="452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1"/>
            <a:endCxn id="6" idx="1"/>
          </p:cNvCxnSpPr>
          <p:nvPr/>
        </p:nvCxnSpPr>
        <p:spPr>
          <a:xfrm flipV="1">
            <a:off x="4572000" y="3399183"/>
            <a:ext cx="655982" cy="12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72000" y="3424029"/>
            <a:ext cx="655982" cy="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092544" y="3337890"/>
            <a:ext cx="655982" cy="4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167228" y="3985591"/>
            <a:ext cx="1" cy="452231"/>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1470" y="2474843"/>
            <a:ext cx="298173" cy="369332"/>
          </a:xfrm>
          <a:prstGeom prst="rect">
            <a:avLst/>
          </a:prstGeom>
          <a:noFill/>
        </p:spPr>
        <p:txBody>
          <a:bodyPr wrap="square" rtlCol="0">
            <a:spAutoFit/>
          </a:bodyPr>
          <a:lstStyle/>
          <a:p>
            <a:r>
              <a:rPr lang="en-IN" dirty="0"/>
              <a:t>x</a:t>
            </a:r>
          </a:p>
        </p:txBody>
      </p:sp>
      <p:sp>
        <p:nvSpPr>
          <p:cNvPr id="19" name="TextBox 18"/>
          <p:cNvSpPr txBox="1"/>
          <p:nvPr/>
        </p:nvSpPr>
        <p:spPr>
          <a:xfrm>
            <a:off x="7285383" y="3337890"/>
            <a:ext cx="298173" cy="369332"/>
          </a:xfrm>
          <a:prstGeom prst="rect">
            <a:avLst/>
          </a:prstGeom>
          <a:noFill/>
        </p:spPr>
        <p:txBody>
          <a:bodyPr wrap="square" rtlCol="0">
            <a:spAutoFit/>
          </a:bodyPr>
          <a:lstStyle/>
          <a:p>
            <a:r>
              <a:rPr lang="en-IN" dirty="0" smtClean="0"/>
              <a:t>y</a:t>
            </a:r>
            <a:endParaRPr lang="en-IN" dirty="0"/>
          </a:p>
        </p:txBody>
      </p:sp>
      <p:sp>
        <p:nvSpPr>
          <p:cNvPr id="20" name="Rectangle 19"/>
          <p:cNvSpPr/>
          <p:nvPr/>
        </p:nvSpPr>
        <p:spPr>
          <a:xfrm>
            <a:off x="3906078" y="1818861"/>
            <a:ext cx="4552122" cy="3180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8577470" y="2037522"/>
            <a:ext cx="1421295" cy="369332"/>
          </a:xfrm>
          <a:prstGeom prst="rect">
            <a:avLst/>
          </a:prstGeom>
          <a:noFill/>
        </p:spPr>
        <p:txBody>
          <a:bodyPr wrap="square" rtlCol="0">
            <a:spAutoFit/>
          </a:bodyPr>
          <a:lstStyle/>
          <a:p>
            <a:r>
              <a:rPr lang="en-IN" dirty="0" smtClean="0"/>
              <a:t>Bed</a:t>
            </a:r>
            <a:endParaRPr lang="en-IN" dirty="0"/>
          </a:p>
        </p:txBody>
      </p:sp>
      <p:sp>
        <p:nvSpPr>
          <p:cNvPr id="22" name="Right Arrow 21"/>
          <p:cNvSpPr/>
          <p:nvPr/>
        </p:nvSpPr>
        <p:spPr>
          <a:xfrm>
            <a:off x="8458200" y="2190585"/>
            <a:ext cx="9939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323273" y="5506278"/>
            <a:ext cx="11445394" cy="1477328"/>
          </a:xfrm>
          <a:prstGeom prst="rect">
            <a:avLst/>
          </a:prstGeom>
          <a:noFill/>
        </p:spPr>
        <p:txBody>
          <a:bodyPr wrap="square" rtlCol="0">
            <a:spAutoFit/>
          </a:bodyPr>
          <a:lstStyle/>
          <a:p>
            <a:r>
              <a:rPr lang="en-IN" dirty="0" smtClean="0"/>
              <a:t>How to detect/measure Change in position of objects in an image  using ML?\</a:t>
            </a:r>
          </a:p>
          <a:p>
            <a:r>
              <a:rPr lang="en-IN" dirty="0">
                <a:hlinkClick r:id="rId3"/>
              </a:rPr>
              <a:t>https://www.pyimagesearch.com/2016/04/04/measuring-distance-between-objects-in-an-image-with-opencv</a:t>
            </a:r>
            <a:r>
              <a:rPr lang="en-IN" dirty="0" smtClean="0">
                <a:hlinkClick r:id="rId3"/>
              </a:rPr>
              <a:t>/</a:t>
            </a:r>
            <a:endParaRPr lang="en-IN" dirty="0" smtClean="0"/>
          </a:p>
          <a:p>
            <a:r>
              <a:rPr lang="en-IN" dirty="0"/>
              <a:t>https://handmap.github.io/measuring-size-and-distance-opencv/</a:t>
            </a:r>
            <a:endParaRPr lang="en-IN" dirty="0" smtClean="0"/>
          </a:p>
          <a:p>
            <a:endParaRPr lang="en-IN" dirty="0"/>
          </a:p>
        </p:txBody>
      </p:sp>
    </p:spTree>
    <p:extLst>
      <p:ext uri="{BB962C8B-B14F-4D97-AF65-F5344CB8AC3E}">
        <p14:creationId xmlns:p14="http://schemas.microsoft.com/office/powerpoint/2010/main" val="737420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How </a:t>
            </a:r>
            <a:r>
              <a:rPr lang="en-IN" dirty="0"/>
              <a:t>to implement it in  mobile </a:t>
            </a:r>
            <a:r>
              <a:rPr lang="en-IN" dirty="0" smtClean="0"/>
              <a:t>app?</a:t>
            </a:r>
            <a:r>
              <a:rPr lang="en-IN" dirty="0"/>
              <a:t/>
            </a:r>
            <a:br>
              <a:rPr lang="en-IN" dirty="0"/>
            </a:br>
            <a:endParaRPr lang="en-IN" dirty="0"/>
          </a:p>
        </p:txBody>
      </p:sp>
    </p:spTree>
    <p:extLst>
      <p:ext uri="{BB962C8B-B14F-4D97-AF65-F5344CB8AC3E}">
        <p14:creationId xmlns:p14="http://schemas.microsoft.com/office/powerpoint/2010/main" val="1311066289"/>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5">
      <a:majorFont>
        <a:latin typeface="Roboto Slab"/>
        <a:ea typeface=""/>
        <a:cs typeface=""/>
      </a:majorFont>
      <a:minorFont>
        <a:latin typeface="Roboto Sl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9568</TotalTime>
  <Words>604</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Wingdings</vt:lpstr>
      <vt:lpstr>Roboto Slab</vt:lpstr>
      <vt:lpstr>Arial</vt:lpstr>
      <vt:lpstr>Office Theme</vt:lpstr>
      <vt:lpstr>Baby monitoring system(BMS) 22-05-2021 </vt:lpstr>
      <vt:lpstr>BMS:An assistance for parents</vt:lpstr>
      <vt:lpstr>Problem with the current setup/devices</vt:lpstr>
      <vt:lpstr>Solution: The Big Idea</vt:lpstr>
      <vt:lpstr>Data Collection/Understanding</vt:lpstr>
      <vt:lpstr>Technology Used</vt:lpstr>
      <vt:lpstr>PowerPoint Presentation</vt:lpstr>
      <vt:lpstr>Safe Distance from crib/bed</vt:lpstr>
      <vt:lpstr>How to implement it in  mobile app? </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HP</cp:lastModifiedBy>
  <cp:revision>303</cp:revision>
  <dcterms:created xsi:type="dcterms:W3CDTF">2020-01-23T06:03:51Z</dcterms:created>
  <dcterms:modified xsi:type="dcterms:W3CDTF">2021-07-12T11:21:59Z</dcterms:modified>
</cp:coreProperties>
</file>